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281" r:id="rId3"/>
    <p:sldId id="297" r:id="rId4"/>
    <p:sldId id="298" r:id="rId5"/>
    <p:sldId id="299" r:id="rId6"/>
    <p:sldId id="300" r:id="rId7"/>
    <p:sldId id="301" r:id="rId8"/>
    <p:sldId id="306" r:id="rId9"/>
    <p:sldId id="307" r:id="rId10"/>
    <p:sldId id="264" r:id="rId11"/>
    <p:sldId id="260" r:id="rId12"/>
    <p:sldId id="291" r:id="rId13"/>
    <p:sldId id="292" r:id="rId14"/>
    <p:sldId id="290" r:id="rId15"/>
    <p:sldId id="283" r:id="rId16"/>
    <p:sldId id="282" r:id="rId17"/>
    <p:sldId id="289" r:id="rId18"/>
    <p:sldId id="265" r:id="rId19"/>
    <p:sldId id="284" r:id="rId20"/>
    <p:sldId id="293" r:id="rId21"/>
    <p:sldId id="263" r:id="rId22"/>
    <p:sldId id="294" r:id="rId23"/>
    <p:sldId id="273" r:id="rId24"/>
    <p:sldId id="303" r:id="rId25"/>
    <p:sldId id="302" r:id="rId26"/>
    <p:sldId id="304" r:id="rId27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nnöve" initials="SÖ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80"/>
    <a:srgbClr val="8395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5" autoAdjust="0"/>
    <p:restoredTop sz="96374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15573-CE8A-4088-8C1A-F5C6F7252FD9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F7C4A-A4D5-4597-A71F-0ED330194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3006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63FB8-CC0A-4746-90BE-950604AE9D9D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4F770-2781-4D3F-8301-757AF792D6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19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År 2013  frigavs 6 731 personer från anstalt. Inom tre år hade 64 procent återfallit i brott.  Samma år lagfördes 10 364 personer till påföljd inom frivården, och inom tre år hade 42 procent av dessa återfallit i brott.   Sammanlagt var 14 procent av klienterna kvinnor och 86 procent män. Bland kvinnorna återföll 42 procent och bland männen 52 procent.</a:t>
            </a:r>
          </a:p>
          <a:p>
            <a:endParaRPr lang="sv-SE" dirty="0"/>
          </a:p>
          <a:p>
            <a:r>
              <a:rPr lang="sv-SE" dirty="0"/>
              <a:t>Trots den stora andelen återfall är det inte alla som återfaller frekvent. Av de 6 731 som frigavs från anstalt 2013 återföll 24 procent minst tio gånger under den treåriga uppföljningsperioden. Av dessa fick 86 procent (1 386 personer) fängelsepåföljd som mest ingripande påföljd.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04491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9552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482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478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553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Har det skett uppdateringar?? Kolla Kicki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7276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2005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Skapa lokala, regionala och nationella samverkansstrukturer:</a:t>
            </a:r>
            <a:endParaRPr lang="sv-SE" sz="1400" dirty="0"/>
          </a:p>
          <a:p>
            <a:r>
              <a:rPr lang="sv-SE" sz="1400" dirty="0"/>
              <a:t>Den lokala verksamheten behöver ofta personella och ekonomiska resurser från flera organisationer. Det behövs en plattform där verksamheten kan samordnas och följas upp. </a:t>
            </a:r>
          </a:p>
          <a:p>
            <a:r>
              <a:rPr lang="sv-SE" sz="1400" dirty="0"/>
              <a:t>En regional samverkan kan gynna tillgängligheten till rätt service och vård. Speciellt värdefullt för mindre kommuner. </a:t>
            </a:r>
          </a:p>
          <a:p>
            <a:r>
              <a:rPr lang="sv-SE" sz="1400" dirty="0"/>
              <a:t>Nationella samverkansstrukturer gynnar utvecklingen av en likartad service till klienter oavsett bostadsort.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8158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9084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3961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4231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6323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dirty="0"/>
              <a:t>8§ förvaltningslagen (2017:900)</a:t>
            </a:r>
          </a:p>
          <a:p>
            <a:pPr marL="0" indent="0">
              <a:buNone/>
            </a:pPr>
            <a:r>
              <a:rPr lang="sv-SE" sz="1200" dirty="0"/>
              <a:t>En myndighet ska inom sitt verksamhetsområde samverka med andra myndigheter. </a:t>
            </a:r>
          </a:p>
          <a:p>
            <a:pPr marL="0" indent="0">
              <a:buNone/>
            </a:pPr>
            <a:r>
              <a:rPr lang="sv-SE" sz="1200" dirty="0"/>
              <a:t>En myndighet ska i rimlig utsträckning hjälpa den enskilde genom att själv inhämta upplysningar eller yttranden från andra myndigheter.</a:t>
            </a:r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1200" b="1" dirty="0"/>
              <a:t>7 § fängelseförordningen (2010:2010) </a:t>
            </a:r>
          </a:p>
          <a:p>
            <a:pPr marL="0" indent="0">
              <a:buNone/>
            </a:pPr>
            <a:r>
              <a:rPr lang="sv-SE" sz="1200" u="sng" dirty="0"/>
              <a:t>Läs detaljerna här om lagen: </a:t>
            </a:r>
            <a:r>
              <a:rPr lang="sv-SE" sz="1200" dirty="0"/>
              <a:t>Inför frigivningen ska verkställighetsplanen vara särskilt inriktad på konkreta åtgärder som kan underlätta övergången till ett liv i frihet. Utifrån den intagnes behov ska, i lämplig tid, samverkan ske med</a:t>
            </a:r>
          </a:p>
          <a:p>
            <a:pPr marL="0" indent="0">
              <a:buNone/>
            </a:pPr>
            <a:r>
              <a:rPr lang="sv-SE" sz="1200" dirty="0"/>
              <a:t>socialnämnden, hälso- och sjukvården,  Arbetsförmedlingen, och  Försäkringskassan. Vid behov ska samverkan också ske med andra myndigheter, organisationer och enskilda.</a:t>
            </a:r>
          </a:p>
          <a:p>
            <a:pPr marL="0" indent="0">
              <a:buNone/>
            </a:pPr>
            <a:endParaRPr lang="sv-SE" sz="1200" dirty="0"/>
          </a:p>
          <a:p>
            <a:endParaRPr lang="sv-SE" sz="1200" dirty="0"/>
          </a:p>
          <a:p>
            <a:pPr marL="0" indent="0">
              <a:buNone/>
            </a:pPr>
            <a:r>
              <a:rPr lang="sv-SE" sz="1200" b="1" dirty="0"/>
              <a:t>2 kap. 5 § socialtjänstlagen </a:t>
            </a:r>
          </a:p>
          <a:p>
            <a:pPr marL="0" indent="0">
              <a:buNone/>
            </a:pPr>
            <a:r>
              <a:rPr lang="sv-SE" sz="1200" dirty="0"/>
              <a:t>Den kommun där den enskilde är folkbokförd ansvarar för stöd och hjälp  under kriminalvård i anstalt.</a:t>
            </a:r>
          </a:p>
          <a:p>
            <a:endParaRPr lang="sv-SE" sz="1200" b="1" dirty="0"/>
          </a:p>
          <a:p>
            <a:pPr marL="0" indent="0">
              <a:buNone/>
            </a:pPr>
            <a:r>
              <a:rPr lang="sv-SE" sz="1200" b="1" dirty="0"/>
              <a:t>3 kap. 5 § socialtjänstlagen</a:t>
            </a:r>
          </a:p>
          <a:p>
            <a:pPr marL="0" indent="0">
              <a:buNone/>
            </a:pPr>
            <a:r>
              <a:rPr lang="sv-SE" sz="1200" dirty="0"/>
              <a:t>Socialnämndens insatser för den enskilde ska utformas och genomföras tillsammans med honom eller henne och vid behov i samverkan med andra samhällsorgan och med organisationer och andra föreningar.</a:t>
            </a:r>
          </a:p>
          <a:p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95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74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Uppdatera!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48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Clr>
                <a:srgbClr val="007C80"/>
              </a:buClr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Insatserna ska riktas mot de faktorer och förhållanden som bidrar till kriminalitet och som går att förändra (till exempel dålig problemlösningsförmåga, drogproblem eller antisociala attityder).</a:t>
            </a:r>
          </a:p>
          <a:p>
            <a:pPr marL="285750" indent="-285750">
              <a:buClr>
                <a:srgbClr val="007C80"/>
              </a:buClr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Insatserna behöver anpassas till problemnivån (till exempel intensiva insatser gentemot högriskpersoner).</a:t>
            </a:r>
          </a:p>
          <a:p>
            <a:pPr marL="285750" indent="-285750">
              <a:buClr>
                <a:srgbClr val="007C80"/>
              </a:buClr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Insatserna behöver vara anpassade i stil och form till mottagarens förmåga (kognitiva och känslomässiga) att ta till sig ett påverkansbudskap.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2319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Kolla!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6140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9552" y="1196753"/>
            <a:ext cx="8064896" cy="1584175"/>
          </a:xfrm>
        </p:spPr>
        <p:txBody>
          <a:bodyPr anchor="t" anchorCtr="0">
            <a:noAutofit/>
          </a:bodyPr>
          <a:lstStyle>
            <a:lvl1pPr algn="l">
              <a:defRPr sz="4800" kern="0" spc="0" baseline="0">
                <a:latin typeface="Sabon LT Bold" pitchFamily="18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rgbClr val="007C80"/>
          </a:solidFill>
          <a:ln>
            <a:solidFill>
              <a:srgbClr val="00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91397"/>
            <a:ext cx="792088" cy="37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69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639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9623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126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9552" y="1196753"/>
            <a:ext cx="8064896" cy="1368152"/>
          </a:xfrm>
        </p:spPr>
        <p:txBody>
          <a:bodyPr anchor="t" anchorCtr="0">
            <a:noAutofit/>
          </a:bodyPr>
          <a:lstStyle>
            <a:lvl1pPr algn="l">
              <a:defRPr sz="3600" kern="0" spc="0" baseline="0">
                <a:latin typeface="Sabon LT Bold" pitchFamily="18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8064896" cy="367240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Sabon LT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rgbClr val="007C80"/>
          </a:solidFill>
          <a:ln>
            <a:solidFill>
              <a:srgbClr val="00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91397"/>
            <a:ext cx="792088" cy="37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7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03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871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34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6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508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058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088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E2989-E2B4-4F91-B615-9DCEC73D6DDA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39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79712" y="1709936"/>
            <a:ext cx="6768752" cy="1143000"/>
          </a:xfrm>
        </p:spPr>
        <p:txBody>
          <a:bodyPr>
            <a:normAutofit fontScale="90000"/>
          </a:bodyPr>
          <a:lstStyle/>
          <a:p>
            <a:r>
              <a:rPr lang="sv-SE" sz="4200" b="1" dirty="0">
                <a:latin typeface="Arial" panose="020B0604020202020204" pitchFamily="34" charset="0"/>
                <a:cs typeface="Arial" panose="020B0604020202020204" pitchFamily="34" charset="0"/>
              </a:rPr>
              <a:t>Samverka för att </a:t>
            </a:r>
            <a:br>
              <a:rPr lang="sv-SE" sz="4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4200" b="1" dirty="0">
                <a:latin typeface="Arial" panose="020B0604020202020204" pitchFamily="34" charset="0"/>
                <a:cs typeface="Arial" panose="020B0604020202020204" pitchFamily="34" charset="0"/>
              </a:rPr>
              <a:t>förebygga återfall i brott </a:t>
            </a:r>
            <a:br>
              <a:rPr lang="sv-SE" b="1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1979712" y="2666924"/>
            <a:ext cx="6563072" cy="2274244"/>
          </a:xfrm>
        </p:spPr>
        <p:txBody>
          <a:bodyPr>
            <a:normAutofit/>
          </a:bodyPr>
          <a:lstStyle/>
          <a:p>
            <a:pPr algn="ctr"/>
            <a:endParaRPr lang="sv-SE" sz="1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sv-S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ett uppdrag för oss alla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49C3724-DB4D-4781-BD58-ACD0F784C1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6835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858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83768" y="620688"/>
            <a:ext cx="576064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v-SE" sz="4200" b="1" dirty="0">
                <a:latin typeface="Arial" panose="020B0604020202020204" pitchFamily="34" charset="0"/>
                <a:cs typeface="Arial" panose="020B0604020202020204" pitchFamily="34" charset="0"/>
              </a:rPr>
              <a:t>Lönsamt att förebygga?</a:t>
            </a:r>
            <a:endParaRPr lang="sv-SE" b="1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486962" y="1916832"/>
            <a:ext cx="633351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Beräkningar visar att en kriminell person i genomsnitt kostar samhället 1-2 miljoner kronor.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Den totala kostnaden för en enskild våldshändelse med offer, förövare, vittnen och anhöriga kan långsiktigt uppgå till 75 miljoner kronor. </a:t>
            </a:r>
          </a:p>
          <a:p>
            <a:pPr marL="0" indent="0">
              <a:buNone/>
            </a:pPr>
            <a:b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(Källa: </a:t>
            </a:r>
            <a:r>
              <a:rPr lang="sv-SE" sz="1400" i="1" dirty="0">
                <a:latin typeface="Arial" panose="020B0604020202020204" pitchFamily="34" charset="0"/>
                <a:cs typeface="Arial" panose="020B0604020202020204" pitchFamily="34" charset="0"/>
              </a:rPr>
              <a:t>Gatuvåldets ekonomi, ett kommunalt perspektiv</a:t>
            </a: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, Ingvar Nilsson och Anders Wadeskog, 2010 och </a:t>
            </a:r>
            <a:r>
              <a:rPr lang="sv-SE" sz="1400" i="1" dirty="0">
                <a:latin typeface="Arial" panose="020B0604020202020204" pitchFamily="34" charset="0"/>
                <a:cs typeface="Arial" panose="020B0604020202020204" pitchFamily="34" charset="0"/>
              </a:rPr>
              <a:t>Kriminaliteten - ett svart hål i samhällets ekonomi</a:t>
            </a: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, Claes Malmquist 2020, en socioekonomisk utvärdering av </a:t>
            </a:r>
            <a:r>
              <a:rPr lang="sv-SE" sz="1400" dirty="0" err="1">
                <a:latin typeface="Arial" panose="020B0604020202020204" pitchFamily="34" charset="0"/>
                <a:cs typeface="Arial" panose="020B0604020202020204" pitchFamily="34" charset="0"/>
              </a:rPr>
              <a:t>Krami</a:t>
            </a: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 Malmö), Malmö stad.</a:t>
            </a:r>
          </a:p>
          <a:p>
            <a:pPr marL="0" indent="0">
              <a:buNone/>
            </a:pPr>
            <a:endParaRPr lang="sv-SE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sz="1800" dirty="0">
              <a:solidFill>
                <a:srgbClr val="FF0000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DA5F428-2563-497F-90CA-D14689A2DC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467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845840"/>
            <a:ext cx="6696744" cy="1143000"/>
          </a:xfrm>
        </p:spPr>
        <p:txBody>
          <a:bodyPr>
            <a:noAutofit/>
          </a:bodyPr>
          <a:lstStyle/>
          <a:p>
            <a:pPr algn="l"/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Hur förebygger man återfall i brott? 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195736" y="2286000"/>
            <a:ext cx="6336704" cy="4095328"/>
          </a:xfrm>
        </p:spPr>
        <p:txBody>
          <a:bodyPr>
            <a:normAutofit/>
          </a:bodyPr>
          <a:lstStyle/>
          <a:p>
            <a:pPr marL="0" indent="0">
              <a:buClr>
                <a:srgbClr val="007C80"/>
              </a:buClr>
              <a:buNone/>
            </a:pPr>
            <a:endParaRPr lang="sv-S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7C80"/>
              </a:buClr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Utforma insatser som utgår från den enskilda individens behov och förutsättningar.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800" dirty="0">
              <a:solidFill>
                <a:schemeClr val="tx1"/>
              </a:solidFill>
            </a:endParaRPr>
          </a:p>
          <a:p>
            <a:pPr marL="0" indent="0">
              <a:buClr>
                <a:srgbClr val="007C80"/>
              </a:buClr>
              <a:buNone/>
            </a:pP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2EB9FB6-EC53-43B4-A502-47EAE180B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23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720" y="764704"/>
            <a:ext cx="727280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Hur ska man utforma insatserna?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1835696" y="1988840"/>
            <a:ext cx="7128792" cy="4444827"/>
          </a:xfrm>
        </p:spPr>
        <p:txBody>
          <a:bodyPr>
            <a:noAutofit/>
          </a:bodyPr>
          <a:lstStyle/>
          <a:p>
            <a:pPr>
              <a:buClr>
                <a:srgbClr val="007C80"/>
              </a:buClr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Insatserna ska riktas mot de faktorer och förhållanden som bidrar till kriminalitet och som går att förändra.</a:t>
            </a:r>
          </a:p>
          <a:p>
            <a:pPr>
              <a:buClr>
                <a:srgbClr val="007C80"/>
              </a:buClr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Insatserna behöver anpassas till problemnivån.</a:t>
            </a:r>
          </a:p>
          <a:p>
            <a:pPr>
              <a:buClr>
                <a:srgbClr val="007C80"/>
              </a:buClr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Insatserna behöver vara anpassade till mottagarens förmåga att ta till sig ett påverkansbudskap.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67F6973-0A1D-4EF4-9E93-72710C980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91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051720" y="2132856"/>
            <a:ext cx="6840760" cy="4165923"/>
          </a:xfrm>
        </p:spPr>
        <p:txBody>
          <a:bodyPr>
            <a:normAutofit/>
          </a:bodyPr>
          <a:lstStyle/>
          <a:p>
            <a:pPr>
              <a:buClr>
                <a:srgbClr val="007C80"/>
              </a:buClr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Insatser med terapeutisk grundidé, som syftar till att förändra beteenden och tänkesätt, generellt sett effektiva.</a:t>
            </a:r>
          </a:p>
          <a:p>
            <a:pPr>
              <a:buClr>
                <a:srgbClr val="007C80"/>
              </a:buClr>
            </a:pPr>
            <a:endParaRPr lang="sv-S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7C80"/>
              </a:buClr>
            </a:pPr>
            <a:r>
              <a:rPr lang="sv-SE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Kbt</a:t>
            </a: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-baserade metoder - speciellt gynnsam effekt på högriskpersoner.</a:t>
            </a:r>
          </a:p>
          <a:p>
            <a:pPr marL="0" indent="0">
              <a:buClr>
                <a:srgbClr val="007C80"/>
              </a:buClr>
              <a:buNone/>
            </a:pPr>
            <a:endParaRPr lang="sv-S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1403A5D8-A482-4FBD-8E33-3E205CE91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764704"/>
            <a:ext cx="727280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Hur ska man utforma insatserna?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CB8D1B3-04B9-4BB2-9C47-EC147E05FF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09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051720" y="1833337"/>
            <a:ext cx="6840760" cy="4525963"/>
          </a:xfrm>
        </p:spPr>
        <p:txBody>
          <a:bodyPr>
            <a:normAutofit/>
          </a:bodyPr>
          <a:lstStyle/>
          <a:p>
            <a:pPr marL="0" indent="0">
              <a:buClr>
                <a:srgbClr val="007C80"/>
              </a:buClr>
              <a:buNone/>
            </a:pPr>
            <a:r>
              <a:rPr lang="sv-S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Viktigt att insatserna sker kontinuerligt och över tid:</a:t>
            </a:r>
          </a:p>
          <a:p>
            <a:pPr marL="0" indent="0">
              <a:buClr>
                <a:srgbClr val="007C80"/>
              </a:buClr>
              <a:buNone/>
            </a:pPr>
            <a:endParaRPr lang="sv-S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7C80"/>
              </a:buClr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 ger individen ett bra stöd under den långa process som det tar att lämna en kriminell livsstil.</a:t>
            </a:r>
          </a:p>
          <a:p>
            <a:pPr>
              <a:buClr>
                <a:srgbClr val="007C80"/>
              </a:buClr>
            </a:pPr>
            <a:endParaRPr lang="sv-S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7C80"/>
              </a:buClr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 ger förutsättningar att etablera och behålla tillit och få möjligheter till påverkan.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3DB0FD92-C0AE-4519-BC14-831E82BBD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701824"/>
            <a:ext cx="727280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Hur ska man utforma insatserna?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9514C0E-5C24-49E6-8124-D467E7E30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995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39752" y="815371"/>
            <a:ext cx="6480720" cy="1143000"/>
          </a:xfrm>
        </p:spPr>
        <p:txBody>
          <a:bodyPr>
            <a:normAutofit/>
          </a:bodyPr>
          <a:lstStyle/>
          <a:p>
            <a:pPr algn="l"/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Ta vara på vändpunkter!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345486" y="2060848"/>
            <a:ext cx="6474986" cy="4384615"/>
          </a:xfrm>
        </p:spPr>
        <p:txBody>
          <a:bodyPr>
            <a:normAutofit lnSpcReduction="10000"/>
          </a:bodyPr>
          <a:lstStyle/>
          <a:p>
            <a:pPr>
              <a:buClr>
                <a:srgbClr val="007C80"/>
              </a:buClr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Tillfällen när motivationen är hög, ofta vid kriser (t.ex. vid gripandet eller på häktet) eller positiva upplevelser (stödjande nätverk, kärlek, tro). </a:t>
            </a:r>
          </a:p>
          <a:p>
            <a:pPr>
              <a:buClr>
                <a:srgbClr val="007C80"/>
              </a:buClr>
            </a:pPr>
            <a:endParaRPr lang="sv-S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7C80"/>
              </a:buClr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Strukturella  förändringar, t.ex. flytt som innebär att man bryter med kriminella nätverk.</a:t>
            </a:r>
          </a:p>
          <a:p>
            <a:pPr marL="0" indent="0">
              <a:buClr>
                <a:srgbClr val="007C80"/>
              </a:buClr>
              <a:buNone/>
            </a:pPr>
            <a:endParaRPr lang="sv-S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7C80"/>
              </a:buClr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Ålder och mognad bidrar till förändrade värderingar.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>
              <a:buClr>
                <a:srgbClr val="007C80"/>
              </a:buClr>
            </a:pP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2515D9A-AAC0-49F2-82A4-F827AEE622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58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908720"/>
            <a:ext cx="6552728" cy="1143000"/>
          </a:xfrm>
        </p:spPr>
        <p:txBody>
          <a:bodyPr>
            <a:noAutofit/>
          </a:bodyPr>
          <a:lstStyle/>
          <a:p>
            <a:pPr algn="l"/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Viktiga faktorer för att lämna en kriminell livsstil 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277797" y="2332037"/>
            <a:ext cx="6470667" cy="4265315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 det inte finns ett pågående missbruk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 det finns någon form av stöttande socialt nätverk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 personen har bostad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 personen får en tidig anknytning till arbetslivet efter fängelset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 den kriminella identiteten börjar luckras upp och att man förändrar sina värderingar angående brott.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F3C04EC-EDFE-4B10-A2A5-9F19EB8E0C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978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39752" y="836712"/>
            <a:ext cx="6912768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sv-SE" b="1" dirty="0">
                <a:latin typeface="AkzidenzGroteskBQ-LightOsF" pitchFamily="50" charset="0"/>
              </a:rPr>
            </a:br>
            <a:r>
              <a:rPr lang="sv-SE" sz="4200" b="1" dirty="0">
                <a:latin typeface="Arial" panose="020B0604020202020204" pitchFamily="34" charset="0"/>
                <a:cs typeface="Arial" panose="020B0604020202020204" pitchFamily="34" charset="0"/>
              </a:rPr>
              <a:t>Samverka för att förebygga återfall i brott!</a:t>
            </a:r>
            <a:br>
              <a:rPr lang="sv-SE" sz="4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312712" y="2708920"/>
            <a:ext cx="6435752" cy="4059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Samhällets olika aktörer behöver samverka för att kunna erbjuda ett professionellt och effektivt återfallsförebyggande stöd. </a:t>
            </a:r>
          </a:p>
          <a:p>
            <a:endParaRPr lang="sv-SE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sz="2400" dirty="0">
              <a:solidFill>
                <a:schemeClr val="tx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7D50C3E-7F85-4694-8D88-10ED95E73D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66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67744" y="917848"/>
            <a:ext cx="6552728" cy="1143000"/>
          </a:xfrm>
        </p:spPr>
        <p:txBody>
          <a:bodyPr>
            <a:noAutofit/>
          </a:bodyPr>
          <a:lstStyle/>
          <a:p>
            <a:pPr algn="l"/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Samverka för att förebygga tidsglapp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267744" y="2332037"/>
            <a:ext cx="655272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Tidsglapp mellan insatser är en stor riskfaktor för återfall. </a:t>
            </a:r>
          </a:p>
          <a:p>
            <a:pPr marL="0" indent="0">
              <a:buNone/>
            </a:pPr>
            <a:endParaRPr lang="sv-S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 att öka insatsernas effekt mot återfall i brott behöver dessa vara välplanerade och samordnade. </a:t>
            </a:r>
          </a:p>
          <a:p>
            <a:endParaRPr lang="sv-S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 detta behövs ett verktyg, 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en gemensam plan.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ACD1D02-6F79-4578-8531-5E3C4E174B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168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720" y="836712"/>
            <a:ext cx="6768752" cy="1143000"/>
          </a:xfrm>
        </p:spPr>
        <p:txBody>
          <a:bodyPr>
            <a:noAutofit/>
          </a:bodyPr>
          <a:lstStyle/>
          <a:p>
            <a:pPr algn="l"/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Skapa en gemensam individuell plan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1907704" y="2132856"/>
            <a:ext cx="748883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Skapa en plan tidigt under påföljden och </a:t>
            </a:r>
            <a:br>
              <a:rPr lang="sv-S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fortsätt efter frigivningen!</a:t>
            </a:r>
          </a:p>
          <a:p>
            <a:pPr marL="0" indent="0">
              <a:buNone/>
            </a:pPr>
            <a:endParaRPr lang="sv-S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I planen ska det framgå </a:t>
            </a:r>
          </a:p>
          <a:p>
            <a:pPr marL="0" indent="0">
              <a:buNone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1. vilka insatser som behövs</a:t>
            </a:r>
          </a:p>
          <a:p>
            <a:pPr marL="0" indent="0">
              <a:buNone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2. vilka insatser respektive huvudman ska svara för</a:t>
            </a:r>
          </a:p>
          <a:p>
            <a:pPr marL="0" indent="0">
              <a:buNone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3. vilka åtgärder som vidtas av någon annan aktör </a:t>
            </a:r>
          </a:p>
          <a:p>
            <a:pPr marL="0" indent="0">
              <a:buNone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4. vem av huvudmännen som ska ha det övergripande ansvaret för planen. </a:t>
            </a:r>
          </a:p>
          <a:p>
            <a:pPr marL="0" indent="0">
              <a:buNone/>
            </a:pPr>
            <a:br>
              <a:rPr lang="sv-SE" sz="1800" dirty="0">
                <a:solidFill>
                  <a:schemeClr val="tx1"/>
                </a:solidFill>
              </a:rPr>
            </a:br>
            <a:r>
              <a:rPr lang="sv-SE" sz="1800" dirty="0">
                <a:solidFill>
                  <a:schemeClr val="tx1"/>
                </a:solidFill>
              </a:rPr>
              <a:t>(Relevant lag: 2 kap. 7 § socialtjänstlagen,  16 kap. 4 § hälso- och sjukvårdslagen 1982:763)  </a:t>
            </a:r>
          </a:p>
          <a:p>
            <a:pPr marL="0" indent="0">
              <a:buNone/>
            </a:pPr>
            <a:r>
              <a:rPr lang="sv-SE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Uppdaterad 2020-11-06</a:t>
            </a:r>
          </a:p>
          <a:p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7BDF753-5DE5-4E8A-9C15-122AC64C18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0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83768" y="939675"/>
            <a:ext cx="6408712" cy="1131714"/>
          </a:xfrm>
        </p:spPr>
        <p:txBody>
          <a:bodyPr>
            <a:normAutofit fontScale="90000"/>
          </a:bodyPr>
          <a:lstStyle/>
          <a:p>
            <a:pPr algn="l"/>
            <a:r>
              <a:rPr lang="sv-SE" sz="4200" b="1" dirty="0">
                <a:latin typeface="Arial" panose="020B0604020202020204" pitchFamily="34" charset="0"/>
                <a:cs typeface="Arial" panose="020B0604020202020204" pitchFamily="34" charset="0"/>
              </a:rPr>
              <a:t>Hur många återfaller?</a:t>
            </a:r>
            <a:b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483768" y="2071389"/>
            <a:ext cx="64087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Återfall i brott inom tre år:</a:t>
            </a:r>
            <a:br>
              <a:rPr lang="sv-SE" sz="24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4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Anstalt: 64 % återfaller</a:t>
            </a:r>
          </a:p>
          <a:p>
            <a:pPr marL="0" indent="0">
              <a:buNone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Frivård: </a:t>
            </a: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återfaller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av fyra som frisläpps från anstalt har återfallit  mer än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tio </a:t>
            </a: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gånger.</a:t>
            </a:r>
          </a:p>
          <a:p>
            <a:pPr marL="0" indent="0">
              <a:buNone/>
            </a:pPr>
            <a:endParaRPr lang="sv-SE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SE" sz="1400" dirty="0">
                <a:solidFill>
                  <a:srgbClr val="FF0000"/>
                </a:solidFill>
              </a:rPr>
              <a:t>Baserat på Brås officiella kriminalstatistik 2020</a:t>
            </a:r>
          </a:p>
          <a:p>
            <a:endParaRPr lang="sv-SE" sz="2800" dirty="0">
              <a:solidFill>
                <a:schemeClr val="tx1"/>
              </a:solidFill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6D23A45F-BF58-4D3F-8B47-A290F2DAA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13526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859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1052736"/>
            <a:ext cx="6948264" cy="792088"/>
          </a:xfrm>
        </p:spPr>
        <p:txBody>
          <a:bodyPr>
            <a:normAutofit fontScale="90000"/>
          </a:bodyPr>
          <a:lstStyle/>
          <a:p>
            <a:pPr algn="l"/>
            <a:r>
              <a:rPr lang="sv-SE" sz="4200" b="1" dirty="0">
                <a:latin typeface="Arial" panose="020B0604020202020204" pitchFamily="34" charset="0"/>
                <a:cs typeface="Arial" panose="020B0604020202020204" pitchFamily="34" charset="0"/>
              </a:rPr>
              <a:t>Tänk på att</a:t>
            </a:r>
            <a:br>
              <a:rPr lang="sv-SE" dirty="0"/>
            </a:b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218819" y="1700808"/>
            <a:ext cx="6601653" cy="4525963"/>
          </a:xfrm>
        </p:spPr>
        <p:txBody>
          <a:bodyPr>
            <a:noAutofit/>
          </a:bodyPr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tveckla en arbetsstruktur som tydliggör hur era olika verksamheters planer ska integreras i en gemensam plan.</a:t>
            </a:r>
          </a:p>
          <a:p>
            <a:endParaRPr lang="sv-S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individuella planen är frivillig, men lägg inte för mycket ansvar på individen! </a:t>
            </a:r>
          </a:p>
          <a:p>
            <a:endParaRPr lang="sv-S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vara på individens motivation och delaktighet, men tänk även på att samtidigt lägga upp insatserna utifrån individens risknivå.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1B5414-F379-45B2-82B1-97AEA4D8F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539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07704" y="112474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v-SE" sz="4200" b="1" dirty="0">
                <a:latin typeface="Arial" panose="020B0604020202020204" pitchFamily="34" charset="0"/>
                <a:cs typeface="Arial" panose="020B0604020202020204" pitchFamily="34" charset="0"/>
              </a:rPr>
              <a:t>Förutsättningar för samverkan </a:t>
            </a:r>
            <a:br>
              <a:rPr lang="sv-SE" dirty="0">
                <a:latin typeface="AkzidenzGroteskBQ-LightOsF" pitchFamily="50" charset="0"/>
              </a:rPr>
            </a:b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1907704" y="1988840"/>
            <a:ext cx="6984776" cy="4525963"/>
          </a:xfrm>
        </p:spPr>
        <p:txBody>
          <a:bodyPr>
            <a:normAutofit/>
          </a:bodyPr>
          <a:lstStyle/>
          <a:p>
            <a:pPr marL="0" indent="0">
              <a:buClr>
                <a:srgbClr val="007C80"/>
              </a:buClr>
              <a:buNone/>
            </a:pPr>
            <a:endParaRPr lang="sv-S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7C80"/>
              </a:buClr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Samverkansmöjligheterna påverkas av en rad strukturella olikheter. Det kan handla om de professionellas olika synsätt och perspektiv, organisatoriska förhållanden och inte minst regelverk.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D81695F-2077-4F74-B3CE-E0A133219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126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23728" y="908720"/>
            <a:ext cx="7020272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sv-SE" dirty="0">
                <a:latin typeface="AkzidenzGroteskBQ-LightOsF" pitchFamily="50" charset="0"/>
              </a:rPr>
            </a:br>
            <a:r>
              <a:rPr lang="sv-SE" sz="4200" b="1" dirty="0">
                <a:latin typeface="Arial" panose="020B0604020202020204" pitchFamily="34" charset="0"/>
                <a:cs typeface="Arial" panose="020B0604020202020204" pitchFamily="34" charset="0"/>
              </a:rPr>
              <a:t>En välstrukturerad samverkan kännetecknas av </a:t>
            </a:r>
            <a:br>
              <a:rPr lang="sv-SE" dirty="0">
                <a:latin typeface="AkzidenzGroteskBQ-LightOsF" pitchFamily="50" charset="0"/>
              </a:rPr>
            </a:b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128918" y="2204863"/>
            <a:ext cx="6691554" cy="4653137"/>
          </a:xfrm>
        </p:spPr>
        <p:txBody>
          <a:bodyPr>
            <a:normAutofit fontScale="32500" lnSpcReduction="20000"/>
          </a:bodyPr>
          <a:lstStyle/>
          <a:p>
            <a:pPr>
              <a:buClr>
                <a:srgbClr val="007C80"/>
              </a:buClr>
            </a:pPr>
            <a:r>
              <a:rPr lang="sv-SE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grundläggande samsyn kring uppdragets problematik och mål</a:t>
            </a:r>
          </a:p>
          <a:p>
            <a:pPr marL="0" indent="0">
              <a:buClr>
                <a:srgbClr val="007C80"/>
              </a:buClr>
              <a:buNone/>
            </a:pPr>
            <a:endParaRPr lang="sv-SE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r>
              <a:rPr lang="sv-SE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tydlig styrning 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r>
              <a:rPr lang="sv-SE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utvecklad organisation med avsatta resurser för att genomföra uppdraget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7C80"/>
              </a:buClr>
            </a:pPr>
            <a:r>
              <a:rPr lang="sv-SE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styrdokument - vägledande för hur samverkan ska gå till, ska innehålla problem- och målbeskrivning samt beskriva roller, arbetsfördelning och rutiner</a:t>
            </a:r>
            <a:r>
              <a:rPr lang="sv-SE" sz="6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Clr>
                <a:srgbClr val="007C80"/>
              </a:buClr>
            </a:pPr>
            <a:endParaRPr lang="sv-S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7C80"/>
              </a:buClr>
            </a:pPr>
            <a:r>
              <a:rPr lang="sv-SE" sz="6000" dirty="0">
                <a:latin typeface="Arial" panose="020B0604020202020204" pitchFamily="34" charset="0"/>
                <a:cs typeface="Arial" panose="020B0604020202020204" pitchFamily="34" charset="0"/>
              </a:rPr>
              <a:t>Regelbunden dokumentation för uppföljning och utvärdering. </a:t>
            </a:r>
            <a:endParaRPr lang="sv-SE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3800" dirty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E2041C0-E857-4A0A-BBBD-097522777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44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67744" y="476672"/>
            <a:ext cx="7128792" cy="1440160"/>
          </a:xfrm>
        </p:spPr>
        <p:txBody>
          <a:bodyPr anchor="t">
            <a:noAutofit/>
          </a:bodyPr>
          <a:lstStyle/>
          <a:p>
            <a:pPr algn="l"/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Utveckla samverkans-</a:t>
            </a:r>
            <a:b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strukturer- på flera nivåer!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195736" y="1700808"/>
            <a:ext cx="6912768" cy="488600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Clr>
                <a:srgbClr val="007C80"/>
              </a:buClr>
            </a:pPr>
            <a:r>
              <a:rPr lang="sv-SE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lokala verksamheten behöver ofta personella och ekonomiska resurser från flera organisationer. Det behövs en plattform där verksamheten kan samordnas och följas </a:t>
            </a:r>
            <a:r>
              <a:rPr lang="sv-SE" sz="8000" dirty="0">
                <a:latin typeface="Arial" panose="020B0604020202020204" pitchFamily="34" charset="0"/>
                <a:cs typeface="Arial" panose="020B0604020202020204" pitchFamily="34" charset="0"/>
              </a:rPr>
              <a:t>upp. </a:t>
            </a:r>
          </a:p>
          <a:p>
            <a:pPr marL="342900" indent="-342900">
              <a:lnSpc>
                <a:spcPct val="120000"/>
              </a:lnSpc>
              <a:buClr>
                <a:srgbClr val="007C80"/>
              </a:buClr>
              <a:buFont typeface="Arial" pitchFamily="34" charset="0"/>
              <a:buChar char="•"/>
            </a:pPr>
            <a:endParaRPr lang="sv-SE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Clr>
                <a:srgbClr val="007C80"/>
              </a:buClr>
            </a:pPr>
            <a:r>
              <a:rPr lang="sv-SE" sz="8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sv-SE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egional samverkan kan gynna tillgängligheten till rätt service och vård. Speciellt värdefullt för mindre kommuner. </a:t>
            </a:r>
          </a:p>
          <a:p>
            <a:pPr>
              <a:lnSpc>
                <a:spcPct val="120000"/>
              </a:lnSpc>
              <a:buClr>
                <a:srgbClr val="007C80"/>
              </a:buClr>
            </a:pPr>
            <a:endParaRPr lang="sv-SE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Clr>
                <a:srgbClr val="007C80"/>
              </a:buClr>
            </a:pPr>
            <a:r>
              <a:rPr lang="sv-SE" sz="8000" dirty="0">
                <a:latin typeface="Arial" panose="020B0604020202020204" pitchFamily="34" charset="0"/>
                <a:cs typeface="Arial" panose="020B0604020202020204" pitchFamily="34" charset="0"/>
              </a:rPr>
              <a:t>Nationella samverkansstrukturer gynnar utvecklingen av en likartad service till klienter oavsett bostadsort. </a:t>
            </a:r>
          </a:p>
          <a:p>
            <a:pPr>
              <a:lnSpc>
                <a:spcPct val="120000"/>
              </a:lnSpc>
              <a:buClr>
                <a:srgbClr val="007C80"/>
              </a:buClr>
            </a:pPr>
            <a:endParaRPr lang="sv-SE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Clr>
                <a:srgbClr val="007C80"/>
              </a:buClr>
            </a:pPr>
            <a:r>
              <a:rPr lang="sv-SE" sz="8000" dirty="0">
                <a:latin typeface="Arial" panose="020B0604020202020204" pitchFamily="34" charset="0"/>
                <a:cs typeface="Arial" panose="020B0604020202020204" pitchFamily="34" charset="0"/>
              </a:rPr>
              <a:t>Formalisera gärna samarbetet genom samverkansavtal. </a:t>
            </a:r>
          </a:p>
          <a:p>
            <a:pPr marL="0" indent="0">
              <a:lnSpc>
                <a:spcPct val="120000"/>
              </a:lnSpc>
              <a:buClr>
                <a:srgbClr val="007C80"/>
              </a:buClr>
              <a:buNone/>
            </a:pPr>
            <a:endParaRPr lang="sv-S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Clr>
                <a:srgbClr val="007C80"/>
              </a:buClr>
              <a:buNone/>
            </a:pPr>
            <a:endParaRPr lang="sv-S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Clr>
                <a:srgbClr val="007C80"/>
              </a:buClr>
              <a:buNone/>
            </a:pPr>
            <a:endParaRPr lang="sv-S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3F58EE0-D865-4015-9758-421722D6B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423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67744" y="836712"/>
            <a:ext cx="6696744" cy="1143000"/>
          </a:xfrm>
        </p:spPr>
        <p:txBody>
          <a:bodyPr>
            <a:normAutofit/>
          </a:bodyPr>
          <a:lstStyle/>
          <a:p>
            <a:pPr algn="l"/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Workshopsarbetet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267744" y="1979712"/>
            <a:ext cx="64807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Syftet med dagen är att ni utifrån en gemensam analys ska kunna ta fram förslag på hur det återfallsförebyggande arbetet i era kommuner och ert län kan utvecklas. </a:t>
            </a:r>
          </a:p>
          <a:p>
            <a:pPr marL="0" indent="0">
              <a:buNone/>
            </a:pPr>
            <a:endParaRPr lang="sv-S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Varje workshop bygger vidare på kunskaperna från föregående workshopspass, följ därför instruktionerna noggrant!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F28F882-9AF8-46B1-B394-50C0F2244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959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19064" y="764704"/>
            <a:ext cx="6501408" cy="1143000"/>
          </a:xfrm>
        </p:spPr>
        <p:txBody>
          <a:bodyPr>
            <a:normAutofit/>
          </a:bodyPr>
          <a:lstStyle/>
          <a:p>
            <a:pPr algn="l"/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Workshopsarbetets delar: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319064" y="1879413"/>
            <a:ext cx="6501408" cy="471793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skapar vi ett </a:t>
            </a:r>
            <a:r>
              <a:rPr lang="sv-SE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effektivt </a:t>
            </a: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återfallsförebyggande arbete och vilka åtgärder behöver utvecklas för att nå det?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 av identifierade utvecklingsområden, varför uppstår problemen och vad behöver ske för att förbättra området?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fram konkreta förslag på hur vi var och en och tillsammans kan förbättra arbetet.</a:t>
            </a:r>
          </a:p>
          <a:p>
            <a:endParaRPr lang="sv-SE" sz="2800" dirty="0">
              <a:solidFill>
                <a:schemeClr val="tx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15BE17A-4F8F-4678-943A-ABDDED95A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32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11760" y="917848"/>
            <a:ext cx="619268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Viktiga områden att analysera: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489429" y="2287413"/>
            <a:ext cx="6403051" cy="4165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Boendet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Vård (missbruk, psykiatri/terapi)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Sysselsättning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 (försörjning, skuldsanering)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Socialt stöd  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Skydd </a:t>
            </a:r>
          </a:p>
          <a:p>
            <a:pPr marL="0" indent="0">
              <a:buNone/>
            </a:pPr>
            <a:endParaRPr lang="sv-SE" sz="2800" dirty="0">
              <a:solidFill>
                <a:schemeClr val="tx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0F2EDD1-4EFB-4974-8E63-A6B95364AA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99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720" y="836712"/>
            <a:ext cx="6948264" cy="1143000"/>
          </a:xfrm>
        </p:spPr>
        <p:txBody>
          <a:bodyPr>
            <a:noAutofit/>
          </a:bodyPr>
          <a:lstStyle/>
          <a:p>
            <a:pPr algn="l"/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Återfall i brott – inom tre år:</a:t>
            </a:r>
            <a:b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klienter folkbokförda i X län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123728" y="2287413"/>
            <a:ext cx="6948264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v-SE" sz="6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Uppdaterad 2020, återfallsstatistik finns att beställa från Brå</a:t>
            </a:r>
          </a:p>
          <a:p>
            <a:endParaRPr lang="sv-SE" sz="7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7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Efter fängelse:</a:t>
            </a:r>
          </a:p>
          <a:p>
            <a:pPr marL="0" indent="0">
              <a:buNone/>
            </a:pPr>
            <a:r>
              <a:rPr lang="sv-SE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län: x % (riket: </a:t>
            </a:r>
            <a:r>
              <a:rPr lang="sv-SE" sz="7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 </a:t>
            </a:r>
            <a:r>
              <a:rPr lang="sv-SE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sv-SE" sz="7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24 %</a:t>
            </a:r>
            <a:r>
              <a:rPr lang="sv-SE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återfaller i brott minst 10 ggr)</a:t>
            </a:r>
          </a:p>
          <a:p>
            <a:endParaRPr lang="sv-SE" sz="7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7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Efter frivårdspåföljd:</a:t>
            </a:r>
          </a:p>
          <a:p>
            <a:pPr marL="0" indent="0">
              <a:buNone/>
            </a:pPr>
            <a:r>
              <a:rPr lang="sv-SE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län: x % (riket: </a:t>
            </a:r>
            <a:r>
              <a:rPr lang="sv-SE" sz="7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</a:t>
            </a:r>
            <a:r>
              <a:rPr lang="sv-SE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marL="0" indent="0">
              <a:buNone/>
            </a:pPr>
            <a:r>
              <a:rPr lang="sv-S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8B5D56B-2E33-4E85-A2CE-9EF0633733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2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0728" y="764704"/>
            <a:ext cx="6151712" cy="1143000"/>
          </a:xfrm>
        </p:spPr>
        <p:txBody>
          <a:bodyPr>
            <a:normAutofit/>
          </a:bodyPr>
          <a:lstStyle/>
          <a:p>
            <a:pPr algn="l"/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Avgång från anstalt år X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329408" y="2353266"/>
            <a:ext cx="65630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Skriv kommuner och antal personer här. </a:t>
            </a:r>
          </a:p>
          <a:p>
            <a:endParaRPr lang="sv-SE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(Information om avgång finns på Kriminalvårdens huvudkontor.) </a:t>
            </a:r>
          </a:p>
          <a:p>
            <a:endParaRPr lang="sv-SE" sz="3200" i="1" dirty="0">
              <a:solidFill>
                <a:schemeClr val="tx1"/>
              </a:solidFill>
            </a:endParaRPr>
          </a:p>
          <a:p>
            <a:endParaRPr lang="sv-SE" sz="3200" i="1" dirty="0">
              <a:solidFill>
                <a:schemeClr val="tx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93C06C6-438F-4E7B-BE48-A64A7DCE6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02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23728" y="853905"/>
            <a:ext cx="6768752" cy="1143000"/>
          </a:xfrm>
        </p:spPr>
        <p:txBody>
          <a:bodyPr>
            <a:normAutofit/>
          </a:bodyPr>
          <a:lstStyle/>
          <a:p>
            <a:pPr algn="l"/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Avslutad frivårdspåföljd år X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123728" y="2215405"/>
            <a:ext cx="6768752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Skyddstillsyn med övervakning:</a:t>
            </a:r>
          </a:p>
          <a:p>
            <a:pPr marL="0" lvl="0" indent="0">
              <a:buNone/>
            </a:pPr>
            <a:r>
              <a:rPr lang="sv-SE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Skriv kommuner och antal personer här.</a:t>
            </a:r>
          </a:p>
          <a:p>
            <a:pPr lvl="0"/>
            <a:endParaRPr lang="sv-SE" sz="2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sv-SE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(Information om avslutad frivård finns på Kriminalvårdens huvudkontor.)</a:t>
            </a:r>
          </a:p>
          <a:p>
            <a:pPr marL="0" indent="0">
              <a:buNone/>
            </a:pPr>
            <a:r>
              <a:rPr lang="sv-SE" sz="5100" b="1" dirty="0">
                <a:solidFill>
                  <a:schemeClr val="tx1"/>
                </a:solidFill>
              </a:rPr>
              <a:t>	</a:t>
            </a:r>
            <a:r>
              <a:rPr lang="sv-SE" sz="4500" b="1" dirty="0">
                <a:solidFill>
                  <a:schemeClr val="tx1"/>
                </a:solidFill>
              </a:rPr>
              <a:t>		</a:t>
            </a:r>
          </a:p>
          <a:p>
            <a:endParaRPr lang="sv-SE" sz="4500" dirty="0">
              <a:solidFill>
                <a:schemeClr val="tx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FD26175-DCB6-4B67-83B8-1888AE300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0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1061864"/>
            <a:ext cx="583264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v-SE" sz="4200" b="1" dirty="0">
                <a:latin typeface="Arial" panose="020B0604020202020204" pitchFamily="34" charset="0"/>
                <a:cs typeface="Arial" panose="020B0604020202020204" pitchFamily="34" charset="0"/>
              </a:rPr>
              <a:t>Individens behov?</a:t>
            </a:r>
            <a:br>
              <a:rPr lang="sv-SE" dirty="0">
                <a:latin typeface="AkzidenzGroteskBQ-LightOsF" pitchFamily="50" charset="0"/>
              </a:rPr>
            </a:b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123728" y="1916833"/>
            <a:ext cx="6892651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Individernas behov är ofta mycket omfattande och insatserna behöver bland annat inkludera:</a:t>
            </a:r>
          </a:p>
          <a:p>
            <a:pPr marL="0" indent="0">
              <a:buNone/>
            </a:pPr>
            <a:endParaRPr lang="sv-S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boende</a:t>
            </a:r>
            <a:endParaRPr lang="sv-S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socialt stöd 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ård (speciellt missbruks- och psykiatrivård)</a:t>
            </a:r>
          </a:p>
          <a:p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försörjningsstöd </a:t>
            </a:r>
          </a:p>
          <a:p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utbildning/arbetsmarknadsinsatser </a:t>
            </a:r>
          </a:p>
          <a:p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skuldsanering</a:t>
            </a:r>
          </a:p>
          <a:p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skydd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B086441-D9A3-43D0-B7E1-D967F89313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14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21761" y="620688"/>
            <a:ext cx="6814735" cy="1143000"/>
          </a:xfrm>
        </p:spPr>
        <p:txBody>
          <a:bodyPr>
            <a:normAutofit/>
          </a:bodyPr>
          <a:lstStyle/>
          <a:p>
            <a:pPr algn="l"/>
            <a:r>
              <a:rPr lang="sv-SE" sz="3800" b="1" dirty="0">
                <a:latin typeface="Arial" panose="020B0604020202020204" pitchFamily="34" charset="0"/>
                <a:cs typeface="Arial" panose="020B0604020202020204" pitchFamily="34" charset="0"/>
              </a:rPr>
              <a:t>Ett uppdrag för oss alla? 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1907067" y="1988840"/>
            <a:ext cx="6814735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sz="19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(Håll denna bild uppdaterad. Om något nytt relevant uppdrag kommit, byt då till det.)</a:t>
            </a:r>
          </a:p>
          <a:p>
            <a:pPr marL="0" indent="0">
              <a:buNone/>
            </a:pPr>
            <a:endParaRPr lang="sv-SE" sz="30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v-SE" sz="2800" i="1" dirty="0">
                <a:latin typeface="Arial" panose="020B0604020202020204" pitchFamily="34" charset="0"/>
                <a:cs typeface="Arial" panose="020B0604020202020204" pitchFamily="34" charset="0"/>
              </a:rPr>
              <a:t>”Insatser för att förebygga återfall är en central del av det brottsförebyggande arbetet.. Ingen som har avtjänat straff inom Kriminalvården ska återfalla i brott och missbruk på grund av att tiden efter frigivningen eller övervakningens upphörande inte är tillräckligt väl planerad.” </a:t>
            </a:r>
            <a:br>
              <a:rPr lang="sv-SE" sz="3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3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1800" i="1" dirty="0">
                <a:latin typeface="Arial" panose="020B0604020202020204" pitchFamily="34" charset="0"/>
                <a:cs typeface="Arial" panose="020B0604020202020204" pitchFamily="34" charset="0"/>
              </a:rPr>
              <a:t>(Tillsammans mot brott, Ett nationellt brottsförebyggande program, s. 37) </a:t>
            </a:r>
            <a:endParaRPr lang="sv-SE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b="1" i="1" dirty="0"/>
          </a:p>
          <a:p>
            <a:endParaRPr lang="sv-SE" sz="2400" b="1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1D7810B-0242-4921-A043-BF2AF822E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857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692696"/>
            <a:ext cx="72008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sv-SE" dirty="0">
                <a:latin typeface="AkzidenzGroteskBQ-LightOsF" pitchFamily="50" charset="0"/>
              </a:rPr>
            </a:br>
            <a:r>
              <a:rPr lang="sv-SE" sz="4200" b="1" dirty="0">
                <a:latin typeface="Arial" panose="020B0604020202020204" pitchFamily="34" charset="0"/>
                <a:cs typeface="Arial" panose="020B0604020202020204" pitchFamily="34" charset="0"/>
              </a:rPr>
              <a:t>Regelverk som inkluderar</a:t>
            </a:r>
            <a:br>
              <a:rPr lang="sv-SE" sz="4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4200" b="1" dirty="0">
                <a:latin typeface="Arial" panose="020B0604020202020204" pitchFamily="34" charset="0"/>
                <a:cs typeface="Arial" panose="020B0604020202020204" pitchFamily="34" charset="0"/>
              </a:rPr>
              <a:t>Kriminalvården i samverkan</a:t>
            </a:r>
            <a:br>
              <a:rPr lang="sv-SE" sz="4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219653" y="2132856"/>
            <a:ext cx="6696744" cy="4326388"/>
          </a:xfrm>
        </p:spPr>
        <p:txBody>
          <a:bodyPr>
            <a:normAutofit fontScale="25000" lnSpcReduction="20000"/>
          </a:bodyPr>
          <a:lstStyle/>
          <a:p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6400" b="1" dirty="0">
                <a:latin typeface="Arial" panose="020B0604020202020204" pitchFamily="34" charset="0"/>
                <a:cs typeface="Arial" panose="020B0604020202020204" pitchFamily="34" charset="0"/>
              </a:rPr>
              <a:t>8§ förvaltningslagen (2017:900)</a:t>
            </a:r>
          </a:p>
          <a:p>
            <a:pPr marL="0" indent="0">
              <a:buNone/>
            </a:pPr>
            <a:r>
              <a:rPr lang="sv-SE" sz="6400" dirty="0">
                <a:latin typeface="Arial" panose="020B0604020202020204" pitchFamily="34" charset="0"/>
                <a:cs typeface="Arial" panose="020B0604020202020204" pitchFamily="34" charset="0"/>
              </a:rPr>
              <a:t>(En myndighet ska inom sitt verksamhetsområde samverka med andra myndigheter.) </a:t>
            </a:r>
          </a:p>
          <a:p>
            <a:pPr marL="0" indent="0">
              <a:buNone/>
            </a:pPr>
            <a:endParaRPr lang="sv-SE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6400" b="1" dirty="0">
                <a:latin typeface="Arial" panose="020B0604020202020204" pitchFamily="34" charset="0"/>
                <a:cs typeface="Arial" panose="020B0604020202020204" pitchFamily="34" charset="0"/>
              </a:rPr>
              <a:t>7 § fängelseförordningen (2010:2010) </a:t>
            </a:r>
          </a:p>
          <a:p>
            <a:pPr marL="0" indent="0">
              <a:buNone/>
            </a:pPr>
            <a:r>
              <a:rPr lang="sv-SE" sz="6400" dirty="0">
                <a:latin typeface="Arial" panose="020B0604020202020204" pitchFamily="34" charset="0"/>
                <a:cs typeface="Arial" panose="020B0604020202020204" pitchFamily="34" charset="0"/>
              </a:rPr>
              <a:t>(Kriminalvården ska i samband med en frigivning och utifrån individens behov samverka med relevanta myndigheter, organisationer och enskilda.)</a:t>
            </a:r>
          </a:p>
          <a:p>
            <a:pPr marL="0" indent="0">
              <a:buNone/>
            </a:pPr>
            <a:endParaRPr lang="sv-SE" sz="6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6400" b="1" dirty="0">
                <a:latin typeface="Arial" panose="020B0604020202020204" pitchFamily="34" charset="0"/>
                <a:cs typeface="Arial" panose="020B0604020202020204" pitchFamily="34" charset="0"/>
              </a:rPr>
              <a:t>2 kap. 5 § socialtjänstlagen </a:t>
            </a:r>
          </a:p>
          <a:p>
            <a:pPr marL="0" indent="0">
              <a:buNone/>
            </a:pPr>
            <a:r>
              <a:rPr lang="sv-SE" sz="6400" dirty="0">
                <a:latin typeface="Arial" panose="020B0604020202020204" pitchFamily="34" charset="0"/>
                <a:cs typeface="Arial" panose="020B0604020202020204" pitchFamily="34" charset="0"/>
              </a:rPr>
              <a:t>(Den kommun där den enskilde är folkbokförd ansvarar för stöd och hjälp  under kriminalvård i anstalt.)</a:t>
            </a:r>
          </a:p>
          <a:p>
            <a:endParaRPr lang="sv-SE" sz="6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6400" b="1" dirty="0">
                <a:latin typeface="Arial" panose="020B0604020202020204" pitchFamily="34" charset="0"/>
                <a:cs typeface="Arial" panose="020B0604020202020204" pitchFamily="34" charset="0"/>
              </a:rPr>
              <a:t>3 kap. 5 § socialtjänstlagen</a:t>
            </a:r>
          </a:p>
          <a:p>
            <a:pPr marL="0" indent="0">
              <a:buNone/>
            </a:pPr>
            <a:r>
              <a:rPr lang="sv-SE" sz="6400" dirty="0">
                <a:latin typeface="Arial" panose="020B0604020202020204" pitchFamily="34" charset="0"/>
                <a:cs typeface="Arial" panose="020B0604020202020204" pitchFamily="34" charset="0"/>
              </a:rPr>
              <a:t>(Socialnämnden ska utforma insatser tillsammans med klienten och utifrån behov samverka med andra samhällsorgan och organisationer.)</a:t>
            </a:r>
          </a:p>
          <a:p>
            <a:pPr marL="0" indent="0">
              <a:buNone/>
            </a:pPr>
            <a:endParaRPr lang="sv-SE" sz="4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3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(Uppdaterad 2020-11-06)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568F942-9491-4B13-A81C-1955EAAE5A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598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764704"/>
            <a:ext cx="6768752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sv-SE" dirty="0">
                <a:latin typeface="AkzidenzGroteskBQ-LightOsF" pitchFamily="50" charset="0"/>
              </a:rPr>
            </a:br>
            <a:br>
              <a:rPr lang="sv-SE" dirty="0">
                <a:latin typeface="AkzidenzGroteskBQ-LightOsF" pitchFamily="50" charset="0"/>
              </a:rPr>
            </a:br>
            <a:r>
              <a:rPr lang="sv-SE" sz="4200" b="1" dirty="0">
                <a:latin typeface="Arial" panose="020B0604020202020204" pitchFamily="34" charset="0"/>
                <a:cs typeface="Arial" panose="020B0604020202020204" pitchFamily="34" charset="0"/>
              </a:rPr>
              <a:t>Regelverk som är relevanta för kriminalvårdens klienter</a:t>
            </a:r>
            <a:br>
              <a:rPr lang="sv-SE" dirty="0">
                <a:latin typeface="AkzidenzGroteskBQ-LightOsF" pitchFamily="50" charset="0"/>
              </a:rPr>
            </a:br>
            <a:br>
              <a:rPr lang="sv-SE" dirty="0">
                <a:latin typeface="AkzidenzGroteskBQ-Light" pitchFamily="50" charset="0"/>
              </a:rPr>
            </a:br>
            <a:endParaRPr lang="sv-SE" dirty="0">
              <a:latin typeface="AkzidenzGroteskBQ-Light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2411760" y="2564904"/>
            <a:ext cx="6408712" cy="3892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  <a:t>Lagen (2003:1210) om finansiell samordning av rehabiliteringsinsatser </a:t>
            </a:r>
          </a:p>
          <a:p>
            <a:pPr marL="0" indent="0">
              <a:buNone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(Samverkan mellan Försäkringskassan, Arbetsförmedlingen, kommun och region)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  <a:t>2 kap. 7 § socialtjänstlagen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(Socialtjänst och regionens hälso-sjukvård, ska vid behov upprätta en gemensam individuell plan)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r>
              <a:rPr lang="sv-S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Uppdaterad 2020-11-06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93AF0BA-3678-4C8B-8078-F2E0340F6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80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18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21527</TotalTime>
  <Words>1710</Words>
  <Application>Microsoft Office PowerPoint</Application>
  <PresentationFormat>Bildspel på skärmen (4:3)</PresentationFormat>
  <Paragraphs>215</Paragraphs>
  <Slides>26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33" baseType="lpstr">
      <vt:lpstr>AkzidenzGroteskBQ-Light</vt:lpstr>
      <vt:lpstr>AkzidenzGroteskBQ-LightOsF</vt:lpstr>
      <vt:lpstr>Arial</vt:lpstr>
      <vt:lpstr>Calibri</vt:lpstr>
      <vt:lpstr>Sabon LT</vt:lpstr>
      <vt:lpstr>Sabon LT Bold</vt:lpstr>
      <vt:lpstr>Office-tema</vt:lpstr>
      <vt:lpstr>Samverka för att  förebygga återfall i brott  </vt:lpstr>
      <vt:lpstr>Hur många återfaller? </vt:lpstr>
      <vt:lpstr>Återfall i brott – inom tre år: klienter folkbokförda i X län</vt:lpstr>
      <vt:lpstr>Avgång från anstalt år X</vt:lpstr>
      <vt:lpstr>Avslutad frivårdspåföljd år X</vt:lpstr>
      <vt:lpstr>Individens behov? </vt:lpstr>
      <vt:lpstr>Ett uppdrag för oss alla? </vt:lpstr>
      <vt:lpstr> Regelverk som inkluderar Kriminalvården i samverkan </vt:lpstr>
      <vt:lpstr>  Regelverk som är relevanta för kriminalvårdens klienter  </vt:lpstr>
      <vt:lpstr>Lönsamt att förebygga?</vt:lpstr>
      <vt:lpstr>Hur förebygger man återfall i brott? </vt:lpstr>
      <vt:lpstr>Hur ska man utforma insatserna?</vt:lpstr>
      <vt:lpstr>Hur ska man utforma insatserna?</vt:lpstr>
      <vt:lpstr>Hur ska man utforma insatserna?</vt:lpstr>
      <vt:lpstr>Ta vara på vändpunkter!</vt:lpstr>
      <vt:lpstr>Viktiga faktorer för att lämna en kriminell livsstil </vt:lpstr>
      <vt:lpstr> Samverka för att förebygga återfall i brott! </vt:lpstr>
      <vt:lpstr>Samverka för att förebygga tidsglapp</vt:lpstr>
      <vt:lpstr>Skapa en gemensam individuell plan</vt:lpstr>
      <vt:lpstr>Tänk på att </vt:lpstr>
      <vt:lpstr>Förutsättningar för samverkan  </vt:lpstr>
      <vt:lpstr> En välstrukturerad samverkan kännetecknas av  </vt:lpstr>
      <vt:lpstr>Utveckla samverkans- strukturer- på flera nivåer!</vt:lpstr>
      <vt:lpstr>Workshopsarbetet</vt:lpstr>
      <vt:lpstr>Workshopsarbetets delar:</vt:lpstr>
      <vt:lpstr>Viktiga områden att analysera:</vt:lpstr>
    </vt:vector>
  </TitlesOfParts>
  <Company>brå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Susanne Lekengård</dc:creator>
  <cp:lastModifiedBy>Erika Sallander</cp:lastModifiedBy>
  <cp:revision>307</cp:revision>
  <cp:lastPrinted>2012-05-02T17:14:35Z</cp:lastPrinted>
  <dcterms:created xsi:type="dcterms:W3CDTF">2012-03-19T10:03:18Z</dcterms:created>
  <dcterms:modified xsi:type="dcterms:W3CDTF">2020-12-10T10:44:13Z</dcterms:modified>
</cp:coreProperties>
</file>